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7D39F-EFDC-437C-8EBF-378BB35D9D75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41AC3-AC96-4AA5-9D05-8A1AAA69166A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053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7D39F-EFDC-437C-8EBF-378BB35D9D75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41AC3-AC96-4AA5-9D05-8A1AAA6916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6267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7D39F-EFDC-437C-8EBF-378BB35D9D75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41AC3-AC96-4AA5-9D05-8A1AAA6916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025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7D39F-EFDC-437C-8EBF-378BB35D9D75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41AC3-AC96-4AA5-9D05-8A1AAA6916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8748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7D39F-EFDC-437C-8EBF-378BB35D9D75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41AC3-AC96-4AA5-9D05-8A1AAA69166A}" type="slidenum">
              <a:rPr lang="pt-BR" smtClean="0"/>
              <a:t>‹nº›</a:t>
            </a:fld>
            <a:endParaRPr lang="pt-B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1282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7D39F-EFDC-437C-8EBF-378BB35D9D75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41AC3-AC96-4AA5-9D05-8A1AAA6916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8796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7D39F-EFDC-437C-8EBF-378BB35D9D75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41AC3-AC96-4AA5-9D05-8A1AAA6916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0154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7D39F-EFDC-437C-8EBF-378BB35D9D75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41AC3-AC96-4AA5-9D05-8A1AAA6916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39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7D39F-EFDC-437C-8EBF-378BB35D9D75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41AC3-AC96-4AA5-9D05-8A1AAA6916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827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757D39F-EFDC-437C-8EBF-378BB35D9D75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3A41AC3-AC96-4AA5-9D05-8A1AAA6916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673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7D39F-EFDC-437C-8EBF-378BB35D9D75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A41AC3-AC96-4AA5-9D05-8A1AAA69166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0265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757D39F-EFDC-437C-8EBF-378BB35D9D75}" type="datetimeFigureOut">
              <a:rPr lang="pt-BR" smtClean="0"/>
              <a:t>01/04/2024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3A41AC3-AC96-4AA5-9D05-8A1AAA69166A}" type="slidenum">
              <a:rPr lang="pt-BR" smtClean="0"/>
              <a:t>‹nº›</a:t>
            </a:fld>
            <a:endParaRPr lang="pt-B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16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  <p:sldLayoutId id="2147483858" r:id="rId10"/>
    <p:sldLayoutId id="21474838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015BBB-FD34-1696-76D9-02AAFA34D7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175" y="773019"/>
            <a:ext cx="10733649" cy="2420346"/>
          </a:xfrm>
        </p:spPr>
        <p:txBody>
          <a:bodyPr/>
          <a:lstStyle/>
          <a:p>
            <a:r>
              <a:rPr lang="pt-BR" dirty="0"/>
              <a:t>Operador de Microcomputador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071953F-60FB-9AAB-7ADD-817E1C6C7F9E}"/>
              </a:ext>
            </a:extLst>
          </p:cNvPr>
          <p:cNvSpPr txBox="1"/>
          <p:nvPr/>
        </p:nvSpPr>
        <p:spPr>
          <a:xfrm>
            <a:off x="1139483" y="4698609"/>
            <a:ext cx="6696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Prof. Luís Fernando	</a:t>
            </a:r>
          </a:p>
        </p:txBody>
      </p:sp>
    </p:spTree>
    <p:extLst>
      <p:ext uri="{BB962C8B-B14F-4D97-AF65-F5344CB8AC3E}">
        <p14:creationId xmlns:p14="http://schemas.microsoft.com/office/powerpoint/2010/main" val="1971260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56DB44-90AA-68A4-F2C3-DD812ACA9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História da computação</a:t>
            </a:r>
            <a:endParaRPr lang="pt-BR" dirty="0"/>
          </a:p>
        </p:txBody>
      </p:sp>
      <p:pic>
        <p:nvPicPr>
          <p:cNvPr id="6146" name="Picture 2" descr="Historia del ordenador. | Sutori">
            <a:extLst>
              <a:ext uri="{FF2B5EF4-FFF2-40B4-BE49-F238E27FC236}">
                <a16:creationId xmlns:a16="http://schemas.microsoft.com/office/drawing/2014/main" id="{30F170F8-22FD-1913-60E8-9A91F5D97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6792" y="1876728"/>
            <a:ext cx="6078415" cy="405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806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8D5DB5-2BF5-F27C-B7E4-0A2404A5A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História da computação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AFD29C2-ABC2-D14C-F798-17EA1F23F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As gerações dos computadores (IMPORTANTE)</a:t>
            </a:r>
          </a:p>
          <a:p>
            <a:endParaRPr lang="pt-BR" dirty="0"/>
          </a:p>
          <a:p>
            <a:r>
              <a:rPr lang="pt-BR" dirty="0"/>
              <a:t>1ª Geração (1940 / 1955) - Válvulas </a:t>
            </a:r>
          </a:p>
          <a:p>
            <a:r>
              <a:rPr lang="pt-BR" dirty="0"/>
              <a:t>2ª Geração (1955 / 1965) - Transistor </a:t>
            </a:r>
          </a:p>
          <a:p>
            <a:r>
              <a:rPr lang="pt-BR" dirty="0"/>
              <a:t>3ª Geração (1965 / 1980) - Circuitos Integrados </a:t>
            </a:r>
          </a:p>
          <a:p>
            <a:r>
              <a:rPr lang="pt-BR" dirty="0"/>
              <a:t>4ª Geração (1980 / dias atuais )</a:t>
            </a:r>
          </a:p>
        </p:txBody>
      </p:sp>
    </p:spTree>
    <p:extLst>
      <p:ext uri="{BB962C8B-B14F-4D97-AF65-F5344CB8AC3E}">
        <p14:creationId xmlns:p14="http://schemas.microsoft.com/office/powerpoint/2010/main" val="4018186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1699D8-2D86-68DF-50C9-233A0084E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História da computação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0654D03-0692-06E8-1B93-78780E4E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Primeira Geração </a:t>
            </a:r>
          </a:p>
          <a:p>
            <a:r>
              <a:rPr lang="pt-BR" dirty="0"/>
              <a:t>- Pouca confiabilidade; </a:t>
            </a:r>
          </a:p>
          <a:p>
            <a:r>
              <a:rPr lang="pt-BR" dirty="0"/>
              <a:t>- Tinham dispositivos de entrada/saída primitivos (cartões perfurados); </a:t>
            </a:r>
          </a:p>
          <a:p>
            <a:r>
              <a:rPr lang="pt-BR" dirty="0"/>
              <a:t>- Baixa velocidade; </a:t>
            </a:r>
          </a:p>
          <a:p>
            <a:r>
              <a:rPr lang="pt-BR" dirty="0"/>
              <a:t>- Custo elevado; </a:t>
            </a:r>
          </a:p>
          <a:p>
            <a:r>
              <a:rPr lang="pt-BR" dirty="0"/>
              <a:t>- Grande quantidade de energia consumida; </a:t>
            </a:r>
          </a:p>
          <a:p>
            <a:r>
              <a:rPr lang="pt-BR" dirty="0"/>
              <a:t>- Necessitavam de grandes instalações de ar condicionado para dissipar o calor;</a:t>
            </a:r>
          </a:p>
        </p:txBody>
      </p:sp>
    </p:spTree>
    <p:extLst>
      <p:ext uri="{BB962C8B-B14F-4D97-AF65-F5344CB8AC3E}">
        <p14:creationId xmlns:p14="http://schemas.microsoft.com/office/powerpoint/2010/main" val="1551958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09A6F0-9B2A-2CA2-48D2-DEEB2A1F1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História da computação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456760-9246-2E58-6E1C-7CECE4571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Primeira geração</a:t>
            </a:r>
          </a:p>
          <a:p>
            <a:endParaRPr lang="pt-BR" b="1" dirty="0"/>
          </a:p>
        </p:txBody>
      </p:sp>
      <p:pic>
        <p:nvPicPr>
          <p:cNvPr id="7170" name="Picture 2" descr="Valvula - Evolução dos Computadores">
            <a:extLst>
              <a:ext uri="{FF2B5EF4-FFF2-40B4-BE49-F238E27FC236}">
                <a16:creationId xmlns:a16="http://schemas.microsoft.com/office/drawing/2014/main" id="{D52BF70D-AE3B-D92B-91B8-56C74B72D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883" y="2386836"/>
            <a:ext cx="7455877" cy="348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0378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4437B2-8F71-E420-2350-722927BA8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História da computação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610DE5-59D0-1455-1C6B-F65CDD1CC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50830"/>
            <a:ext cx="10058400" cy="3618263"/>
          </a:xfrm>
        </p:spPr>
        <p:txBody>
          <a:bodyPr/>
          <a:lstStyle/>
          <a:p>
            <a:r>
              <a:rPr lang="pt-BR" b="1" dirty="0"/>
              <a:t>COLOSSUS (1942) </a:t>
            </a:r>
          </a:p>
          <a:p>
            <a:r>
              <a:rPr lang="pt-BR" sz="2400" dirty="0"/>
              <a:t>Construído pelo governo britânico (Thomas Flowers), com o objetivo de decifrar códigos secretos das máquinas alemãs Enigma. Entrando em operação em 1942, mas por questões de segurança manteve-se secreto por 30 anos. Considerado o primeiro computador eletrônico digital construído no mundo.</a:t>
            </a:r>
          </a:p>
        </p:txBody>
      </p:sp>
    </p:spTree>
    <p:extLst>
      <p:ext uri="{BB962C8B-B14F-4D97-AF65-F5344CB8AC3E}">
        <p14:creationId xmlns:p14="http://schemas.microsoft.com/office/powerpoint/2010/main" val="2143276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616860-DD68-98E2-8F71-A0639B690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História da computação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AC2505-062D-9F14-B227-76129F79A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41880"/>
            <a:ext cx="10058400" cy="4023360"/>
          </a:xfrm>
        </p:spPr>
        <p:txBody>
          <a:bodyPr/>
          <a:lstStyle/>
          <a:p>
            <a:r>
              <a:rPr lang="pt-BR" b="1" dirty="0"/>
              <a:t>COLOSSUS (1942)</a:t>
            </a:r>
          </a:p>
        </p:txBody>
      </p:sp>
      <p:pic>
        <p:nvPicPr>
          <p:cNvPr id="8194" name="Picture 2" descr="1944 | Timeline of Computer History | Computer History Museum">
            <a:extLst>
              <a:ext uri="{FF2B5EF4-FFF2-40B4-BE49-F238E27FC236}">
                <a16:creationId xmlns:a16="http://schemas.microsoft.com/office/drawing/2014/main" id="{61F873BD-EB94-D863-4171-6B528448C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156" y="1986411"/>
            <a:ext cx="6134061" cy="417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229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1D6863-5836-C353-2D1E-573FFF36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História da computação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5B395F-6383-CAD1-E34A-C11F1D878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ENIAC (1946) </a:t>
            </a:r>
          </a:p>
          <a:p>
            <a:r>
              <a:rPr lang="pt-BR" dirty="0"/>
              <a:t>Construído com o objetivo de auxiliar o exército americano no processo de mira da sua artilharia pesada. </a:t>
            </a:r>
          </a:p>
          <a:p>
            <a:r>
              <a:rPr lang="pt-BR" dirty="0"/>
              <a:t>Para programar o ENIAC era necessário ajustar 6000 chaves e conectar um número imenso de cabos. </a:t>
            </a:r>
          </a:p>
          <a:p>
            <a:r>
              <a:rPr lang="pt-BR" dirty="0"/>
              <a:t>- 18000 válvulas </a:t>
            </a:r>
          </a:p>
          <a:p>
            <a:r>
              <a:rPr lang="pt-BR" dirty="0"/>
              <a:t>- 1500 relés </a:t>
            </a:r>
          </a:p>
          <a:p>
            <a:r>
              <a:rPr lang="pt-BR" dirty="0"/>
              <a:t>- Pesava 30.000Kg </a:t>
            </a:r>
          </a:p>
          <a:p>
            <a:r>
              <a:rPr lang="pt-BR" dirty="0"/>
              <a:t>- Consumia 140.000W</a:t>
            </a:r>
          </a:p>
        </p:txBody>
      </p:sp>
    </p:spTree>
    <p:extLst>
      <p:ext uri="{BB962C8B-B14F-4D97-AF65-F5344CB8AC3E}">
        <p14:creationId xmlns:p14="http://schemas.microsoft.com/office/powerpoint/2010/main" val="3258191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757A71-6EE3-33AE-B317-B8D637E79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História da computação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96F873-58A8-02FE-EB0D-D63123E16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18148"/>
            <a:ext cx="10779509" cy="3650946"/>
          </a:xfrm>
        </p:spPr>
        <p:txBody>
          <a:bodyPr/>
          <a:lstStyle/>
          <a:p>
            <a:r>
              <a:rPr lang="pt-BR" b="1" dirty="0"/>
              <a:t>ENIAC (1946)</a:t>
            </a:r>
          </a:p>
        </p:txBody>
      </p:sp>
      <p:pic>
        <p:nvPicPr>
          <p:cNvPr id="9218" name="Picture 2" descr="Do ENIAC ao notebook: confira a evolução dos computadores nas últimas  décadas | CNN Brasil">
            <a:extLst>
              <a:ext uri="{FF2B5EF4-FFF2-40B4-BE49-F238E27FC236}">
                <a16:creationId xmlns:a16="http://schemas.microsoft.com/office/drawing/2014/main" id="{6C07B836-2811-7496-46F6-839F029E6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73" y="1976510"/>
            <a:ext cx="5746654" cy="430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16103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070AF8-1F93-03DE-EBC8-9523AA9CC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História da computação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64BA30-A054-2169-3C92-B6EE45252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03327"/>
            <a:ext cx="10058400" cy="4023360"/>
          </a:xfrm>
        </p:spPr>
        <p:txBody>
          <a:bodyPr/>
          <a:lstStyle/>
          <a:p>
            <a:r>
              <a:rPr lang="pt-BR" b="1" dirty="0"/>
              <a:t>Segunda Geração </a:t>
            </a:r>
          </a:p>
          <a:p>
            <a:r>
              <a:rPr lang="pt-BR" dirty="0"/>
              <a:t>Foi inventado em 1948 no Bell </a:t>
            </a:r>
            <a:r>
              <a:rPr lang="pt-BR" dirty="0" err="1"/>
              <a:t>Labs</a:t>
            </a:r>
            <a:r>
              <a:rPr lang="pt-BR" dirty="0"/>
              <a:t> por John Bardeen, Walter Brattain e William </a:t>
            </a:r>
            <a:r>
              <a:rPr lang="pt-BR" dirty="0" err="1"/>
              <a:t>Shockle</a:t>
            </a:r>
            <a:r>
              <a:rPr lang="pt-BR" dirty="0"/>
              <a:t> os quais receberam o prêmio Nobel de física em 1956. </a:t>
            </a:r>
          </a:p>
          <a:p>
            <a:r>
              <a:rPr lang="pt-BR" dirty="0"/>
              <a:t>Com o uso dos transistores os computadores ficaram menores, e reduziu drasticamente o número de falhas e a dissipação de calor.</a:t>
            </a:r>
          </a:p>
        </p:txBody>
      </p:sp>
      <p:pic>
        <p:nvPicPr>
          <p:cNvPr id="10242" name="Picture 2" descr="Transistores: a revolução tecnológica (um pouco da história e aplicações) |  GPET Física">
            <a:extLst>
              <a:ext uri="{FF2B5EF4-FFF2-40B4-BE49-F238E27FC236}">
                <a16:creationId xmlns:a16="http://schemas.microsoft.com/office/drawing/2014/main" id="{4CB8710D-962F-9EE4-0FE5-B88622F954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4015007"/>
            <a:ext cx="3701708" cy="232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Transistor de 10 valores, transistor sortido Transistor de 10 valores para  profissionais eletrônicos ou entusiastas com caixa de armazenamento :  Amazon.com.br: Produtos Industriais e Científicos">
            <a:extLst>
              <a:ext uri="{FF2B5EF4-FFF2-40B4-BE49-F238E27FC236}">
                <a16:creationId xmlns:a16="http://schemas.microsoft.com/office/drawing/2014/main" id="{276DB6A7-E879-8F1E-0F2D-A105322C8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640746"/>
            <a:ext cx="3288788" cy="270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61759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E99D04-DA32-BEB4-6855-9DE23BA36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História da computação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8D1D182-AF5C-BF32-CE03-1666F0B1B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b="1" dirty="0"/>
              <a:t>TRADIC (1955) </a:t>
            </a:r>
          </a:p>
          <a:p>
            <a:r>
              <a:rPr lang="pt-BR" sz="2400" dirty="0"/>
              <a:t>Conclui-se em 1955, o primeiro computador transistorizado, feito pela Bell </a:t>
            </a:r>
            <a:r>
              <a:rPr lang="pt-BR" sz="2400" dirty="0" err="1"/>
              <a:t>Laboratories</a:t>
            </a:r>
            <a:r>
              <a:rPr lang="pt-BR" sz="2400" dirty="0"/>
              <a:t>: o TRADIC, o qual possuía 800 transistores discretos e consumia 100W o que representa a vigésima parte da energia consumida por um computador a válvula equivalente. </a:t>
            </a:r>
          </a:p>
          <a:p>
            <a:r>
              <a:rPr lang="pt-BR" sz="2400" dirty="0"/>
              <a:t>Construído para rastreamento durante a varredura marinha.</a:t>
            </a:r>
          </a:p>
        </p:txBody>
      </p:sp>
    </p:spTree>
    <p:extLst>
      <p:ext uri="{BB962C8B-B14F-4D97-AF65-F5344CB8AC3E}">
        <p14:creationId xmlns:p14="http://schemas.microsoft.com/office/powerpoint/2010/main" val="1241405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D59820-E4E6-17C4-7B1A-E4B9E21A5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História da Computação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5BEF82-4DC4-9691-81A9-6D2A0DC6B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927" y="2239630"/>
            <a:ext cx="10846190" cy="4023360"/>
          </a:xfrm>
        </p:spPr>
        <p:txBody>
          <a:bodyPr>
            <a:normAutofit/>
          </a:bodyPr>
          <a:lstStyle/>
          <a:p>
            <a:r>
              <a:rPr lang="pt-BR" sz="2400" dirty="0"/>
              <a:t>A palavra “computador” vem do verbo “computar” que, por sua vez, significa “calcular”. Sendo assim, podemos pensar que a criação de computadores começa na idade antiga, já que a relação de contar já intrigava os homens. </a:t>
            </a:r>
          </a:p>
          <a:p>
            <a:r>
              <a:rPr lang="pt-BR" sz="2400" dirty="0"/>
              <a:t>Dizem que os pastores contavam nos dedos as suas ovelhas, mas, com o número de ovelhas crescendo usar somente os dedos passa a ficar complicado. Começaram, então, a usar pedrinhas, que foram ficando difíceis de carregar... Transformaram-nas em contas.</a:t>
            </a:r>
          </a:p>
        </p:txBody>
      </p:sp>
    </p:spTree>
    <p:extLst>
      <p:ext uri="{BB962C8B-B14F-4D97-AF65-F5344CB8AC3E}">
        <p14:creationId xmlns:p14="http://schemas.microsoft.com/office/powerpoint/2010/main" val="20890907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59D0A5-6291-93A2-0D72-BE22A7EC2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História da computação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439B02-D6D9-A35C-8EA4-2D03E85406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TRADIC (1955)</a:t>
            </a:r>
          </a:p>
        </p:txBody>
      </p:sp>
      <p:pic>
        <p:nvPicPr>
          <p:cNvPr id="11266" name="Picture 2" descr="TRADIC - Wikipedia">
            <a:extLst>
              <a:ext uri="{FF2B5EF4-FFF2-40B4-BE49-F238E27FC236}">
                <a16:creationId xmlns:a16="http://schemas.microsoft.com/office/drawing/2014/main" id="{538026CD-A81E-3B9E-D5D1-38B8A5661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688" y="1845734"/>
            <a:ext cx="3072032" cy="425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Today in Tech - 1955 - SourceForge Community Blog">
            <a:extLst>
              <a:ext uri="{FF2B5EF4-FFF2-40B4-BE49-F238E27FC236}">
                <a16:creationId xmlns:a16="http://schemas.microsoft.com/office/drawing/2014/main" id="{3BA1B415-6095-6720-BC88-B5B868C36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287975"/>
            <a:ext cx="5820801" cy="3809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673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E83F66-D2B5-E08E-E4E0-C29FB7D42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História da computação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7883E2-8C0A-3BB6-BD56-14583AB4B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b="1" dirty="0"/>
              <a:t>TX-0 (1955)</a:t>
            </a:r>
            <a:r>
              <a:rPr lang="pt-BR" sz="2400" dirty="0"/>
              <a:t> </a:t>
            </a:r>
          </a:p>
          <a:p>
            <a:r>
              <a:rPr lang="pt-BR" sz="2400" dirty="0"/>
              <a:t>O primeiro computador transistorizado de propósito geral e programável era uma máquina de 16 bits, construída no MIT, chamava-se TX-0 (</a:t>
            </a:r>
            <a:r>
              <a:rPr lang="pt-BR" sz="2400" dirty="0" err="1"/>
              <a:t>Transistorized</a:t>
            </a:r>
            <a:r>
              <a:rPr lang="pt-BR" sz="2400" dirty="0"/>
              <a:t> </a:t>
            </a:r>
            <a:r>
              <a:rPr lang="pt-BR" sz="2400" dirty="0" err="1"/>
              <a:t>eXperimental</a:t>
            </a:r>
            <a:r>
              <a:rPr lang="pt-BR" sz="2400" dirty="0"/>
              <a:t> </a:t>
            </a:r>
            <a:r>
              <a:rPr lang="pt-BR" sz="2400" dirty="0" err="1"/>
              <a:t>computer</a:t>
            </a:r>
            <a:r>
              <a:rPr lang="pt-BR" sz="2400" dirty="0"/>
              <a:t> 0)</a:t>
            </a:r>
          </a:p>
        </p:txBody>
      </p:sp>
    </p:spTree>
    <p:extLst>
      <p:ext uri="{BB962C8B-B14F-4D97-AF65-F5344CB8AC3E}">
        <p14:creationId xmlns:p14="http://schemas.microsoft.com/office/powerpoint/2010/main" val="3655240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103D01-E76A-E6B2-AD8E-DF57D296B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História da computação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88C137-48EB-D5CC-D7A6-6C02AFA6D8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60233"/>
            <a:ext cx="10058400" cy="4023360"/>
          </a:xfrm>
        </p:spPr>
        <p:txBody>
          <a:bodyPr/>
          <a:lstStyle/>
          <a:p>
            <a:r>
              <a:rPr lang="pt-BR" b="1" dirty="0"/>
              <a:t>TX-0 (1955)</a:t>
            </a:r>
          </a:p>
        </p:txBody>
      </p:sp>
      <p:pic>
        <p:nvPicPr>
          <p:cNvPr id="12290" name="Picture 2" descr="TX-0 computer | PDP-1 Restoration Project | Computer History Museum">
            <a:extLst>
              <a:ext uri="{FF2B5EF4-FFF2-40B4-BE49-F238E27FC236}">
                <a16:creationId xmlns:a16="http://schemas.microsoft.com/office/drawing/2014/main" id="{569A82D3-E011-E752-A9D3-79E744B86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306" y="1948880"/>
            <a:ext cx="4533388" cy="4334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7606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D7752C-C93F-5A37-F7D9-1B459D2BA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História da computação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6F0A23-5418-5137-15D7-7A785468DA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41342"/>
            <a:ext cx="10058400" cy="3927752"/>
          </a:xfrm>
        </p:spPr>
        <p:txBody>
          <a:bodyPr/>
          <a:lstStyle/>
          <a:p>
            <a:r>
              <a:rPr lang="pt-BR" b="1" dirty="0"/>
              <a:t>IBM 305 RAMAC</a:t>
            </a:r>
          </a:p>
          <a:p>
            <a:r>
              <a:rPr lang="pt-BR" dirty="0"/>
              <a:t>Lançado em 1955 o primeiro disco magnético o com capacidade de 5MB. </a:t>
            </a:r>
          </a:p>
          <a:p>
            <a:endParaRPr lang="pt-BR" dirty="0"/>
          </a:p>
          <a:p>
            <a:r>
              <a:rPr lang="pt-BR" b="1" dirty="0"/>
              <a:t>IBM 7094 (1959) </a:t>
            </a:r>
          </a:p>
          <a:p>
            <a:r>
              <a:rPr lang="pt-BR" dirty="0"/>
              <a:t>Tinha </a:t>
            </a:r>
            <a:r>
              <a:rPr lang="pt-BR" dirty="0" err="1"/>
              <a:t>clock</a:t>
            </a:r>
            <a:r>
              <a:rPr lang="pt-BR" dirty="0"/>
              <a:t> de 500KHz e uma memória de 32K palavras de 36 bits cada. Com o lançamento das máquinas 7090 e 7094 marcou o início do domínio da IBM na computação científica durante a década de 1960</a:t>
            </a:r>
          </a:p>
        </p:txBody>
      </p:sp>
    </p:spTree>
    <p:extLst>
      <p:ext uri="{BB962C8B-B14F-4D97-AF65-F5344CB8AC3E}">
        <p14:creationId xmlns:p14="http://schemas.microsoft.com/office/powerpoint/2010/main" val="148317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E8663A-E5C2-AB9A-FFEB-C8C865958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História da computação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5C0205-4E2B-6625-73C5-93CFC692F9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PDP-1(1960) </a:t>
            </a:r>
          </a:p>
          <a:p>
            <a:r>
              <a:rPr lang="pt-BR" dirty="0"/>
              <a:t>Fabricado pela DEC (Digital </a:t>
            </a:r>
            <a:r>
              <a:rPr lang="pt-BR" dirty="0" err="1"/>
              <a:t>Equipment</a:t>
            </a:r>
            <a:r>
              <a:rPr lang="pt-BR" dirty="0"/>
              <a:t> Corporation), tinha 4K de palavras de 18 bits e um </a:t>
            </a:r>
            <a:r>
              <a:rPr lang="pt-BR" dirty="0" err="1"/>
              <a:t>clock</a:t>
            </a:r>
            <a:r>
              <a:rPr lang="pt-BR" dirty="0"/>
              <a:t> de 200KHz e tinha um preço acessível para época, U$120.000,00. Vinha com monitor e era necessário apenas um operador, sendo o precursor dos minicomputadores</a:t>
            </a:r>
          </a:p>
        </p:txBody>
      </p:sp>
      <p:pic>
        <p:nvPicPr>
          <p:cNvPr id="13314" name="Picture 2" descr="PDP-1 - Wikipedia">
            <a:extLst>
              <a:ext uri="{FF2B5EF4-FFF2-40B4-BE49-F238E27FC236}">
                <a16:creationId xmlns:a16="http://schemas.microsoft.com/office/drawing/2014/main" id="{DB95F081-C8A8-5AA3-F2E1-36ADB1061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357603"/>
            <a:ext cx="4343145" cy="295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DP -1 – 1960 | Computadores Históricos">
            <a:extLst>
              <a:ext uri="{FF2B5EF4-FFF2-40B4-BE49-F238E27FC236}">
                <a16:creationId xmlns:a16="http://schemas.microsoft.com/office/drawing/2014/main" id="{1970B0FD-0F69-BAAE-12E3-061C1E655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062" y="3357603"/>
            <a:ext cx="3789486" cy="295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07644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495BCC-3CB2-95D4-CE42-894DCE110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História da computação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AEDFE1-59FD-93FC-AEA1-2F3F508B2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CDC 6600 (1964) </a:t>
            </a:r>
          </a:p>
          <a:p>
            <a:r>
              <a:rPr lang="pt-BR" dirty="0"/>
              <a:t>Desenvolvida pela </a:t>
            </a:r>
            <a:r>
              <a:rPr lang="pt-BR" dirty="0" err="1"/>
              <a:t>Control</a:t>
            </a:r>
            <a:r>
              <a:rPr lang="pt-BR" dirty="0"/>
              <a:t> Data Corporation (CDC) era uma ordem de magnitude mais rápida que o 7094. O segredo da velocidade dessa máquina estava no processamento paralelo. </a:t>
            </a:r>
          </a:p>
          <a:p>
            <a:r>
              <a:rPr lang="pt-BR" dirty="0"/>
              <a:t>O CDC era uma máquina que estava a décadas à frente do seu tempo, servindo de base para muitos dos projetos de computadores modernos</a:t>
            </a:r>
          </a:p>
        </p:txBody>
      </p:sp>
      <p:pic>
        <p:nvPicPr>
          <p:cNvPr id="14338" name="Picture 2" descr="Supercomputadores: quais e o que são? | Blog da Engenharia">
            <a:extLst>
              <a:ext uri="{FF2B5EF4-FFF2-40B4-BE49-F238E27FC236}">
                <a16:creationId xmlns:a16="http://schemas.microsoft.com/office/drawing/2014/main" id="{FC97096F-8DD8-D38D-6B3B-256D42E990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956" y="3689253"/>
            <a:ext cx="3410829" cy="255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CDC 6600 – Wikipédia, a enciclopédia livre">
            <a:extLst>
              <a:ext uri="{FF2B5EF4-FFF2-40B4-BE49-F238E27FC236}">
                <a16:creationId xmlns:a16="http://schemas.microsoft.com/office/drawing/2014/main" id="{13EEC374-9EB9-144E-362F-460C404BA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9273" y="3689253"/>
            <a:ext cx="3678115" cy="255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076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2CC1F0-FF75-FCCF-01AF-35516DD22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História da computação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E93BF2-E81C-D5E8-9B77-3C5B9090B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b="1" dirty="0"/>
              <a:t>Terceira Geração </a:t>
            </a:r>
          </a:p>
          <a:p>
            <a:r>
              <a:rPr lang="pt-BR" sz="2400" dirty="0"/>
              <a:t>Os engenheiros da Texas </a:t>
            </a:r>
            <a:r>
              <a:rPr lang="pt-BR" sz="2400" dirty="0" err="1"/>
              <a:t>Instruments</a:t>
            </a:r>
            <a:r>
              <a:rPr lang="pt-BR" sz="2400" dirty="0"/>
              <a:t> desenvolveram o CI (Circuito Integrado), também conhecidos como pastilhas e chips. Esses chips incorporaram, numa única peça de dimensões reduzidas, várias dezenas de transistores já interligados, formando circuitos eletrônicos complexos.</a:t>
            </a:r>
          </a:p>
        </p:txBody>
      </p:sp>
    </p:spTree>
    <p:extLst>
      <p:ext uri="{BB962C8B-B14F-4D97-AF65-F5344CB8AC3E}">
        <p14:creationId xmlns:p14="http://schemas.microsoft.com/office/powerpoint/2010/main" val="1375571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B17251-1808-2542-1F00-486CEF92D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História da computação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26DC1E-87E9-08C6-1C48-50F041A325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b="1" dirty="0"/>
              <a:t>Terceira Geração</a:t>
            </a:r>
          </a:p>
        </p:txBody>
      </p:sp>
      <p:pic>
        <p:nvPicPr>
          <p:cNvPr id="15362" name="Picture 2" descr="Transistores e Válvulas eletrônicas">
            <a:extLst>
              <a:ext uri="{FF2B5EF4-FFF2-40B4-BE49-F238E27FC236}">
                <a16:creationId xmlns:a16="http://schemas.microsoft.com/office/drawing/2014/main" id="{F582F7A4-C91B-4B74-2F80-C2F976EBE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612" y="2742988"/>
            <a:ext cx="3981108" cy="312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PIC24FJxxGx 16-bit Microcontrollers - Microchip Technology | Mouser">
            <a:extLst>
              <a:ext uri="{FF2B5EF4-FFF2-40B4-BE49-F238E27FC236}">
                <a16:creationId xmlns:a16="http://schemas.microsoft.com/office/drawing/2014/main" id="{9B2794F0-0BBB-7914-C329-2785C33F1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37" y="3281445"/>
            <a:ext cx="2819986" cy="204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Transistor Darlington NPN TIP122">
            <a:extLst>
              <a:ext uri="{FF2B5EF4-FFF2-40B4-BE49-F238E27FC236}">
                <a16:creationId xmlns:a16="http://schemas.microsoft.com/office/drawing/2014/main" id="{67B89BBC-4416-D2EE-39EE-4DA20D31E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543" y="3231401"/>
            <a:ext cx="2637692" cy="263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8471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CA0B29-3FCA-FEA6-EA1B-678C1A3D7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História da computação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0ECA9E-2C44-DF5B-CA4F-4DBC6CE2D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IBM System/360 (1964) </a:t>
            </a:r>
          </a:p>
          <a:p>
            <a:r>
              <a:rPr lang="pt-BR" dirty="0"/>
              <a:t>Construído com </a:t>
            </a:r>
            <a:r>
              <a:rPr lang="pt-BR" dirty="0" err="1"/>
              <a:t>CIs</a:t>
            </a:r>
            <a:r>
              <a:rPr lang="pt-BR" dirty="0"/>
              <a:t>, projetado tanto para computação científica quanto para rodar aplicações comerciais. Não sendo um único computador, mas sim uma família com custos e performance diferentes. Com </a:t>
            </a:r>
            <a:r>
              <a:rPr lang="pt-BR" dirty="0" err="1"/>
              <a:t>clock</a:t>
            </a:r>
            <a:r>
              <a:rPr lang="pt-BR" dirty="0"/>
              <a:t> que variava de 1 a 4 Mhz e a possibilidade de multiprogramação.</a:t>
            </a:r>
          </a:p>
        </p:txBody>
      </p:sp>
      <p:pic>
        <p:nvPicPr>
          <p:cNvPr id="16386" name="Picture 2" descr="A look at IBM S/360 core memory: In the 1960s, 128 kilobytes weighed 610  pounds">
            <a:extLst>
              <a:ext uri="{FF2B5EF4-FFF2-40B4-BE49-F238E27FC236}">
                <a16:creationId xmlns:a16="http://schemas.microsoft.com/office/drawing/2014/main" id="{F791C0C7-5330-3DAF-6F51-C615D2271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8952" y="3295619"/>
            <a:ext cx="4022773" cy="2681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742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E33CE-1D14-718D-C85E-E70A54F8C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História da computação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D244DC-BB0A-D9CC-F97D-906D009AA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Mouse (1964) </a:t>
            </a:r>
          </a:p>
          <a:p>
            <a:r>
              <a:rPr lang="pt-BR" dirty="0"/>
              <a:t>Inventado por Douglas </a:t>
            </a:r>
            <a:r>
              <a:rPr lang="pt-BR" dirty="0" err="1"/>
              <a:t>Engelbart</a:t>
            </a:r>
            <a:r>
              <a:rPr lang="pt-BR" dirty="0"/>
              <a:t> (EUA), se tornando um dos dispositivos mais importantes para interface homem-máquina.</a:t>
            </a:r>
          </a:p>
        </p:txBody>
      </p:sp>
      <p:pic>
        <p:nvPicPr>
          <p:cNvPr id="17410" name="Picture 2" descr="The first mouse prototype circa 1964 | Download Scientific Diagram">
            <a:extLst>
              <a:ext uri="{FF2B5EF4-FFF2-40B4-BE49-F238E27FC236}">
                <a16:creationId xmlns:a16="http://schemas.microsoft.com/office/drawing/2014/main" id="{AD8C2D92-EB79-66C9-CE54-CB1D8CF7C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429000"/>
            <a:ext cx="5048250" cy="203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A história do mouse: da invenção aos modelos de hoje [vídeo] - TecMundo">
            <a:extLst>
              <a:ext uri="{FF2B5EF4-FFF2-40B4-BE49-F238E27FC236}">
                <a16:creationId xmlns:a16="http://schemas.microsoft.com/office/drawing/2014/main" id="{9BC0F748-3AD1-6B28-33D9-6467B3CFE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918" y="2937225"/>
            <a:ext cx="4685891" cy="293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827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687A3F-FE67-0C48-B92C-8BFA7AAB3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História da computação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9B9881-CBC7-9A2F-5F7D-FA5F89CE81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Ábaco</a:t>
            </a:r>
            <a:r>
              <a:rPr lang="pt-BR" dirty="0"/>
              <a:t> </a:t>
            </a:r>
          </a:p>
          <a:p>
            <a:r>
              <a:rPr lang="pt-BR" dirty="0"/>
              <a:t>Mesopotâmia (2.500 A.C.)</a:t>
            </a:r>
          </a:p>
          <a:p>
            <a:endParaRPr lang="pt-BR" dirty="0"/>
          </a:p>
        </p:txBody>
      </p:sp>
      <p:pic>
        <p:nvPicPr>
          <p:cNvPr id="1030" name="Picture 6" descr="O que é o ábaco, instrumento milenar de fazer cálculos?">
            <a:extLst>
              <a:ext uri="{FF2B5EF4-FFF2-40B4-BE49-F238E27FC236}">
                <a16:creationId xmlns:a16="http://schemas.microsoft.com/office/drawing/2014/main" id="{7B1BD851-AF6D-F2A8-475D-D2A9FE67F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443" y="2866293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Ábaco - O que é, para que serve, quando surgiu, como usar, tipos">
            <a:extLst>
              <a:ext uri="{FF2B5EF4-FFF2-40B4-BE49-F238E27FC236}">
                <a16:creationId xmlns:a16="http://schemas.microsoft.com/office/drawing/2014/main" id="{9070FAFE-6DBE-25E2-E10F-ACAB16A9C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210" y="2866293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4769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E97EA-16AB-8962-1BDF-E58D0F1F0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História da computação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557419-2F85-9AFB-3650-7852BF116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Intel 4004 (1971) </a:t>
            </a:r>
          </a:p>
          <a:p>
            <a:r>
              <a:rPr lang="pt-BR" dirty="0"/>
              <a:t>O primeiro microprocessador fabricado no mundo foi o Intel 4004. Desenvolvido para </a:t>
            </a:r>
            <a:r>
              <a:rPr lang="pt-BR" dirty="0" err="1"/>
              <a:t>Busicom</a:t>
            </a:r>
            <a:r>
              <a:rPr lang="pt-BR" dirty="0"/>
              <a:t>, um fabricante de calculadora japonês, os 4004 tinham 2250 transistores e podiam executar até 90.000 operações por segundo (4 bits)</a:t>
            </a:r>
          </a:p>
        </p:txBody>
      </p:sp>
      <p:pic>
        <p:nvPicPr>
          <p:cNvPr id="18434" name="Picture 2" descr="Intel 4004, o primeiro processador da história, comemora 40 anos de idade">
            <a:extLst>
              <a:ext uri="{FF2B5EF4-FFF2-40B4-BE49-F238E27FC236}">
                <a16:creationId xmlns:a16="http://schemas.microsoft.com/office/drawing/2014/main" id="{E9A5F050-4398-A002-242A-28F77F224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236" y="3429000"/>
            <a:ext cx="4686300" cy="258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9992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CEA6B4-649C-44E3-2525-C230EDE35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História da computação</a:t>
            </a:r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3571FDBF-3DA8-5F46-6948-D71C04AEF6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Motorola 68000 (1976) </a:t>
            </a:r>
          </a:p>
          <a:p>
            <a:r>
              <a:rPr lang="pt-BR" dirty="0"/>
              <a:t>O microprocessador Motorola 68000 apresentou uma velocidade de processamento muito superior a seus concorrentes.</a:t>
            </a:r>
          </a:p>
        </p:txBody>
      </p:sp>
      <p:pic>
        <p:nvPicPr>
          <p:cNvPr id="19468" name="Picture 12" descr="Motorola 68000 - TekWiki">
            <a:extLst>
              <a:ext uri="{FF2B5EF4-FFF2-40B4-BE49-F238E27FC236}">
                <a16:creationId xmlns:a16="http://schemas.microsoft.com/office/drawing/2014/main" id="{C3E776D8-E374-951A-F987-8FFD28128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028" y="3115812"/>
            <a:ext cx="6060684" cy="275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426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74795E-A96F-68E9-D63B-B5443A100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História da computação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E91ACAD-2BE2-52DB-C3B5-EF7CF7AB1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Apple 1 (1976) </a:t>
            </a:r>
          </a:p>
          <a:p>
            <a:r>
              <a:rPr lang="pt-BR" dirty="0"/>
              <a:t>Steve </a:t>
            </a:r>
            <a:r>
              <a:rPr lang="pt-BR" dirty="0" err="1"/>
              <a:t>Wozniak</a:t>
            </a:r>
            <a:r>
              <a:rPr lang="pt-BR" dirty="0"/>
              <a:t> projetou o Apple I e utilizou o processador 6800 da Motorola ou invés do popular 8080 da Intel (devido ao custo).</a:t>
            </a:r>
          </a:p>
        </p:txBody>
      </p:sp>
      <p:pic>
        <p:nvPicPr>
          <p:cNvPr id="20482" name="Picture 2" descr="Apple 1: O primeiro produto da história da Apple Computers faz 45 anos">
            <a:extLst>
              <a:ext uri="{FF2B5EF4-FFF2-40B4-BE49-F238E27FC236}">
                <a16:creationId xmlns:a16="http://schemas.microsoft.com/office/drawing/2014/main" id="{14ACA250-FF8D-252E-2C12-271C5B457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7221" y="3050931"/>
            <a:ext cx="5657557" cy="318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11599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7BC4E-8EFB-9C4D-CB00-790EA5D4D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História da computação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239488-3F5F-B7AF-BC20-776FD718D1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1508" name="Picture 4" descr="Conheça os 10 mais icônicos, populares e marcantes computadores da História  - TecMundo">
            <a:extLst>
              <a:ext uri="{FF2B5EF4-FFF2-40B4-BE49-F238E27FC236}">
                <a16:creationId xmlns:a16="http://schemas.microsoft.com/office/drawing/2014/main" id="{005DACF7-5986-B15A-D2D1-AE573B6F6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572" y="2440509"/>
            <a:ext cx="4032592" cy="3030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0" name="Picture 6" descr="Computadores Antigos (Só Relíquias)">
            <a:extLst>
              <a:ext uri="{FF2B5EF4-FFF2-40B4-BE49-F238E27FC236}">
                <a16:creationId xmlns:a16="http://schemas.microsoft.com/office/drawing/2014/main" id="{962D399F-AE50-C766-88FA-0BFCE3A9A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2699" y="2440510"/>
            <a:ext cx="4805972" cy="318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41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129BD7-8357-D68F-9BB0-2F981F410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História da computação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595CBE-F780-0750-ADA7-09CCFEB58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Máquina de Pascal (1642) </a:t>
            </a:r>
          </a:p>
          <a:p>
            <a:r>
              <a:rPr lang="pt-BR" dirty="0"/>
              <a:t>Aos 19 anos o francês Blaise Pascal construiu a primeira calculadora que efetivamente funcionava.</a:t>
            </a:r>
          </a:p>
          <a:p>
            <a:endParaRPr lang="pt-BR" dirty="0"/>
          </a:p>
          <a:p>
            <a:r>
              <a:rPr lang="pt-BR" dirty="0"/>
              <a:t>Usando o princípio de engrenagens dentadas acionadas por alavancas efetuava soma e subtração com oito algarismos. Denominada de </a:t>
            </a:r>
            <a:r>
              <a:rPr lang="pt-BR" dirty="0" err="1"/>
              <a:t>Pascaline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51414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1F9910-56FD-BC66-4B37-E7C301F8D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História da computação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E2612FF-77F7-516C-2855-91D7D9259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31333"/>
            <a:ext cx="3733214" cy="1907436"/>
          </a:xfrm>
        </p:spPr>
        <p:txBody>
          <a:bodyPr/>
          <a:lstStyle/>
          <a:p>
            <a:r>
              <a:rPr lang="pt-BR" dirty="0"/>
              <a:t>Máquina de Pascal (1642)</a:t>
            </a:r>
          </a:p>
          <a:p>
            <a:endParaRPr lang="pt-BR" dirty="0"/>
          </a:p>
        </p:txBody>
      </p:sp>
      <p:pic>
        <p:nvPicPr>
          <p:cNvPr id="2050" name="Picture 2" descr="Pascalina – Wikipédia, a enciclopédia livre">
            <a:extLst>
              <a:ext uri="{FF2B5EF4-FFF2-40B4-BE49-F238E27FC236}">
                <a16:creationId xmlns:a16="http://schemas.microsoft.com/office/drawing/2014/main" id="{DE4E09DD-BA24-F909-D61E-BBE5FCDC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97" y="3445812"/>
            <a:ext cx="4039897" cy="2214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junho | 2011 | A Era da Tecnologia">
            <a:extLst>
              <a:ext uri="{FF2B5EF4-FFF2-40B4-BE49-F238E27FC236}">
                <a16:creationId xmlns:a16="http://schemas.microsoft.com/office/drawing/2014/main" id="{A823592C-0C33-BF6B-A61A-F9B8A966A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626" y="3205244"/>
            <a:ext cx="4039897" cy="245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418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7927EA-810C-5431-95C8-16971815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História da computação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4A32BF-5762-7613-709B-7B08A9268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Máquina de Leibniz (1672) </a:t>
            </a:r>
          </a:p>
          <a:p>
            <a:r>
              <a:rPr lang="pt-BR" dirty="0"/>
              <a:t>O alemão Gottfried von Leibniz construiu outra máquina mecânica capaz de realizar as quatro operações básicas (soma, subtração, divisão e multiplicação). </a:t>
            </a:r>
          </a:p>
          <a:p>
            <a:r>
              <a:rPr lang="pt-BR" dirty="0"/>
              <a:t>Sendo considerado o pai das calculadoras de bolso.</a:t>
            </a:r>
          </a:p>
        </p:txBody>
      </p:sp>
      <p:pic>
        <p:nvPicPr>
          <p:cNvPr id="3074" name="Picture 2" descr="Calculadora de Leibniz de 1672 foi um aperfeiçoamento da máquina de Pascal  | Mechanical computer, Microsoft, Automata">
            <a:extLst>
              <a:ext uri="{FF2B5EF4-FFF2-40B4-BE49-F238E27FC236}">
                <a16:creationId xmlns:a16="http://schemas.microsoft.com/office/drawing/2014/main" id="{2D4D3E59-B4F0-5266-9DF1-4DFF51BC5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3483081"/>
            <a:ext cx="3581400" cy="238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0708547-2064-8443-78E8-202FF2526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80" y="3623574"/>
            <a:ext cx="48006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570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AFC0FB-6BFA-554C-6BDF-AF841ADF6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História da computação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90E70A-43EF-CF1C-4421-9A9EE6F14B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b="1" dirty="0"/>
              <a:t>Cartões Perfurados (1801) </a:t>
            </a:r>
          </a:p>
          <a:p>
            <a:r>
              <a:rPr lang="pt-BR" sz="2400" dirty="0"/>
              <a:t>Outro francês, Joseph Marie </a:t>
            </a:r>
            <a:r>
              <a:rPr lang="pt-BR" sz="2400" dirty="0" err="1"/>
              <a:t>Jacquard</a:t>
            </a:r>
            <a:r>
              <a:rPr lang="pt-BR" sz="2400" dirty="0"/>
              <a:t>, introduziu, o conceito de armazenamento de informações em placas perfuradas, não para o processamento de dados, mas sim para a tecelagem. Uma das primeiras máquinas programáveis.</a:t>
            </a:r>
          </a:p>
        </p:txBody>
      </p:sp>
    </p:spTree>
    <p:extLst>
      <p:ext uri="{BB962C8B-B14F-4D97-AF65-F5344CB8AC3E}">
        <p14:creationId xmlns:p14="http://schemas.microsoft.com/office/powerpoint/2010/main" val="176758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D282CD-93E3-EC24-2422-002BAA2A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História da computação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CF1417-E993-4B06-0C5C-BD79084C3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Cartões Perfurados (1801)</a:t>
            </a:r>
          </a:p>
        </p:txBody>
      </p:sp>
      <p:pic>
        <p:nvPicPr>
          <p:cNvPr id="5122" name="Picture 2" descr="A História do Computador e alguns Matemáticos que contribuíram para seu  desenvolvimento | O Baricentro da Mente">
            <a:extLst>
              <a:ext uri="{FF2B5EF4-FFF2-40B4-BE49-F238E27FC236}">
                <a16:creationId xmlns:a16="http://schemas.microsoft.com/office/drawing/2014/main" id="{71474089-49FA-5F94-518B-1ECD4BC12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527" y="1845734"/>
            <a:ext cx="4432193" cy="4438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4: Cartões perfurados em um tear ou máquina de Jacquard. | Download  Scientific Diagram">
            <a:extLst>
              <a:ext uri="{FF2B5EF4-FFF2-40B4-BE49-F238E27FC236}">
                <a16:creationId xmlns:a16="http://schemas.microsoft.com/office/drawing/2014/main" id="{BBFE3853-E460-0EBB-4F8C-C4177A2D2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2321691"/>
            <a:ext cx="4743450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831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3F9EE-794A-1562-B3D5-471A86F7E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História da computação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BA2D37-C071-14AB-C9A3-4E06FE635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Máquina Diferencial (1822)</a:t>
            </a:r>
          </a:p>
          <a:p>
            <a:r>
              <a:rPr lang="pt-BR" dirty="0"/>
              <a:t>Dispositivo mecânico criado por Charles </a:t>
            </a:r>
            <a:r>
              <a:rPr lang="pt-BR" dirty="0" err="1"/>
              <a:t>Baddage</a:t>
            </a:r>
            <a:r>
              <a:rPr lang="pt-BR" dirty="0"/>
              <a:t>, a máquina seria capaz de resolver equações polinomiais e calcular logaritmos.</a:t>
            </a:r>
          </a:p>
          <a:p>
            <a:r>
              <a:rPr lang="pt-BR" dirty="0"/>
              <a:t>Porém o projeto foi abandonado, sendo retomado em 1991 por historiadores que reconstruíram a máquina fazendo com que ela funcionasse.</a:t>
            </a:r>
          </a:p>
        </p:txBody>
      </p:sp>
    </p:spTree>
    <p:extLst>
      <p:ext uri="{BB962C8B-B14F-4D97-AF65-F5344CB8AC3E}">
        <p14:creationId xmlns:p14="http://schemas.microsoft.com/office/powerpoint/2010/main" val="1445102135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iva">
  <a:themeElements>
    <a:clrScheme name="Retrospectiva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Retrospectiv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iv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243AF7DC-D15B-41C0-AE81-23980D1B9FC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86</TotalTime>
  <Words>1117</Words>
  <Application>Microsoft Office PowerPoint</Application>
  <PresentationFormat>Widescreen</PresentationFormat>
  <Paragraphs>110</Paragraphs>
  <Slides>33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Retrospectiva</vt:lpstr>
      <vt:lpstr>Operador de Microcomputador</vt:lpstr>
      <vt:lpstr>História da Computação </vt:lpstr>
      <vt:lpstr>História da computação</vt:lpstr>
      <vt:lpstr>História da computação</vt:lpstr>
      <vt:lpstr>História da computação</vt:lpstr>
      <vt:lpstr>História da computação</vt:lpstr>
      <vt:lpstr>História da computação</vt:lpstr>
      <vt:lpstr>História da computação</vt:lpstr>
      <vt:lpstr>História da computação</vt:lpstr>
      <vt:lpstr>História da computação</vt:lpstr>
      <vt:lpstr>História da computação</vt:lpstr>
      <vt:lpstr>História da computação</vt:lpstr>
      <vt:lpstr>História da computação</vt:lpstr>
      <vt:lpstr>História da computação</vt:lpstr>
      <vt:lpstr>História da computação</vt:lpstr>
      <vt:lpstr>História da computação</vt:lpstr>
      <vt:lpstr>História da computação</vt:lpstr>
      <vt:lpstr>História da computação</vt:lpstr>
      <vt:lpstr>História da computação</vt:lpstr>
      <vt:lpstr>História da computação</vt:lpstr>
      <vt:lpstr>História da computação</vt:lpstr>
      <vt:lpstr>História da computação</vt:lpstr>
      <vt:lpstr>História da computação</vt:lpstr>
      <vt:lpstr>História da computação</vt:lpstr>
      <vt:lpstr>História da computação</vt:lpstr>
      <vt:lpstr>História da computação</vt:lpstr>
      <vt:lpstr>História da computação</vt:lpstr>
      <vt:lpstr>História da computação</vt:lpstr>
      <vt:lpstr>História da computação</vt:lpstr>
      <vt:lpstr>História da computação</vt:lpstr>
      <vt:lpstr>História da computação</vt:lpstr>
      <vt:lpstr>História da computação</vt:lpstr>
      <vt:lpstr>História da computação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Operador de Microcomputador</dc:title>
  <dc:creator>Luis Fernando Spoljaric</dc:creator>
  <cp:lastModifiedBy>Luis Fernando Spoljaric</cp:lastModifiedBy>
  <cp:revision>2</cp:revision>
  <dcterms:created xsi:type="dcterms:W3CDTF">2024-04-01T11:43:47Z</dcterms:created>
  <dcterms:modified xsi:type="dcterms:W3CDTF">2024-04-01T13:10:19Z</dcterms:modified>
</cp:coreProperties>
</file>